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8" r:id="rId5"/>
    <p:sldId id="271" r:id="rId6"/>
    <p:sldId id="289" r:id="rId7"/>
    <p:sldId id="273" r:id="rId8"/>
    <p:sldId id="274" r:id="rId9"/>
    <p:sldId id="291" r:id="rId10"/>
    <p:sldId id="292" r:id="rId11"/>
    <p:sldId id="293" r:id="rId12"/>
    <p:sldId id="294" r:id="rId13"/>
    <p:sldId id="295" r:id="rId14"/>
    <p:sldId id="296" r:id="rId15"/>
    <p:sldId id="281" r:id="rId16"/>
    <p:sldId id="283" r:id="rId1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1E"/>
    <a:srgbClr val="B82F2A"/>
    <a:srgbClr val="D21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762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56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51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87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17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20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63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59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03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191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10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2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8FBE6-A119-BA4C-A5C9-EAE7FB6BFCD1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A58B6-87A5-1248-8A78-CD04E1A44C4B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CEPS Concept for patient simulation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1" y="5885260"/>
            <a:ext cx="1638300" cy="972741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0" y="1511300"/>
            <a:ext cx="9144000" cy="0"/>
          </a:xfrm>
          <a:prstGeom prst="line">
            <a:avLst/>
          </a:prstGeom>
          <a:ln>
            <a:solidFill>
              <a:srgbClr val="D100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4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558521" y="5903708"/>
            <a:ext cx="2079292" cy="954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6" name="Bildobjekt 5" descr="CEPS Concept for patient simulation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69225"/>
            <a:ext cx="9224241" cy="13053465"/>
          </a:xfrm>
          <a:prstGeom prst="rect">
            <a:avLst/>
          </a:prstGeom>
          <a:solidFill>
            <a:srgbClr val="D21C15"/>
          </a:solidFill>
          <a:ln>
            <a:noFill/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BDEF82C-503E-EB6C-C4C6-4F3A2B958DB5}"/>
              </a:ext>
            </a:extLst>
          </p:cNvPr>
          <p:cNvSpPr txBox="1"/>
          <p:nvPr/>
        </p:nvSpPr>
        <p:spPr>
          <a:xfrm>
            <a:off x="7495954" y="7125218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1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FAE3-ACF5-49E3-90C9-FF9888A2F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941196-B3C5-D0AC-D54A-1002F3CC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30953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22100" dirty="0"/>
              <a:t>S</a:t>
            </a:r>
            <a:r>
              <a:rPr lang="sv-SE" dirty="0"/>
              <a:t>BAR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8E47E7-4C0E-5B28-1D71-8B5EE89C179B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3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074125" y="2847702"/>
            <a:ext cx="32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Ev</a:t>
            </a:r>
            <a:r>
              <a:rPr lang="sv-SE" dirty="0"/>
              <a:t> bild om kognitiva hjälpmedel)</a:t>
            </a:r>
          </a:p>
        </p:txBody>
      </p:sp>
    </p:spTree>
    <p:extLst>
      <p:ext uri="{BB962C8B-B14F-4D97-AF65-F5344CB8AC3E}">
        <p14:creationId xmlns:p14="http://schemas.microsoft.com/office/powerpoint/2010/main" val="140354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3665" y="416299"/>
            <a:ext cx="6829444" cy="85010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v-SE"/>
              <a:t>Regler för kursdagen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132857"/>
            <a:ext cx="8229600" cy="39933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sv-SE" sz="2800" dirty="0"/>
              <a:t>Var dig själv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Det ska vara realistiskt!  Gör praktiska moment</a:t>
            </a:r>
            <a:endParaRPr lang="sv-SE" sz="28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sv-SE" sz="2800" dirty="0"/>
              <a:t>Använd telefon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sv-SE" sz="2800" dirty="0"/>
              <a:t>Använd handskar, förkläde</a:t>
            </a:r>
          </a:p>
          <a:p>
            <a:pPr marL="514350" indent="-514350">
              <a:lnSpc>
                <a:spcPct val="90000"/>
              </a:lnSpc>
              <a:buAutoNum type="arabicPeriod" startAt="4"/>
            </a:pPr>
            <a:r>
              <a:rPr lang="sv-SE" sz="2800" dirty="0"/>
              <a:t>Kursledningen bestämmer när en fallövning avslutas</a:t>
            </a:r>
            <a:endParaRPr lang="sv-SE" sz="2800" dirty="0">
              <a:cs typeface="Calibri"/>
            </a:endParaRPr>
          </a:p>
          <a:p>
            <a:pPr marL="514350" indent="-514350">
              <a:lnSpc>
                <a:spcPct val="90000"/>
              </a:lnSpc>
              <a:buAutoNum type="arabicPeriod" startAt="4"/>
            </a:pPr>
            <a:r>
              <a:rPr lang="sv-SE" sz="2800" dirty="0"/>
              <a:t>Återkoppling</a:t>
            </a:r>
            <a:endParaRPr lang="sv-SE" sz="2800" dirty="0">
              <a:cs typeface="Calibri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sv-SE" sz="2800" dirty="0"/>
              <a:t>Tystnadsplikt </a:t>
            </a:r>
            <a:endParaRPr lang="sv-SE" dirty="0"/>
          </a:p>
          <a:p>
            <a:pPr eaLnBrk="1" hangingPunct="1">
              <a:buFontTx/>
              <a:buNone/>
            </a:pPr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CF805A1-42F4-99BE-EDB4-EB3632128299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7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2492897"/>
            <a:ext cx="8229600" cy="18714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sv-SE" sz="9600" dirty="0">
                <a:latin typeface="Arial Black" pitchFamily="34" charset="0"/>
              </a:rPr>
              <a:t>Nu kör vi!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60CB54A-7C9C-07B4-689B-0669882330E9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2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3542879-1D89-5D70-0535-99E2A361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med kursen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sv-SE" b="1" dirty="0"/>
              <a:t>Behandlingen av patienten ska bli optimal</a:t>
            </a:r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Väl fungerande teamarbete</a:t>
            </a:r>
            <a:endParaRPr lang="sv-SE" dirty="0">
              <a:cs typeface="Calibri"/>
            </a:endParaRPr>
          </a:p>
          <a:p>
            <a:pPr marL="0" indent="0" algn="ctr">
              <a:buNone/>
            </a:pPr>
            <a:r>
              <a:rPr lang="sv-SE" dirty="0"/>
              <a:t>Följa medicinska riktlinjer</a:t>
            </a:r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372C9E5-0ECE-330A-73FA-3EB1D734EC58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0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/>
              <a:t>CEPS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08488" y="2004035"/>
            <a:ext cx="4040188" cy="4410171"/>
          </a:xfrm>
        </p:spPr>
        <p:txBody>
          <a:bodyPr/>
          <a:lstStyle/>
          <a:p>
            <a:r>
              <a:rPr lang="sv-SE" b="0" dirty="0"/>
              <a:t>Vård kräver samarbete </a:t>
            </a:r>
            <a:endParaRPr lang="sv-SE" b="0" dirty="0">
              <a:cs typeface="Calibri"/>
            </a:endParaRPr>
          </a:p>
          <a:p>
            <a:endParaRPr lang="sv-SE" b="0" dirty="0">
              <a:cs typeface="Calibri"/>
            </a:endParaRPr>
          </a:p>
          <a:p>
            <a:r>
              <a:rPr lang="sv-SE" b="0" dirty="0"/>
              <a:t>Träning ska ske - utan patient</a:t>
            </a:r>
            <a:endParaRPr lang="sv-SE" b="0" dirty="0">
              <a:cs typeface="Calibri"/>
            </a:endParaRPr>
          </a:p>
          <a:p>
            <a:endParaRPr lang="sv-SE" b="0" dirty="0"/>
          </a:p>
          <a:p>
            <a:r>
              <a:rPr lang="sv-SE" b="0" dirty="0"/>
              <a:t>Träning måste vara verklighetstrogen, realistisk</a:t>
            </a:r>
            <a:endParaRPr lang="sv-SE" b="0" dirty="0">
              <a:cs typeface="Calibri"/>
            </a:endParaRPr>
          </a:p>
          <a:p>
            <a:endParaRPr lang="sv-SE" b="0" dirty="0"/>
          </a:p>
          <a:p>
            <a:r>
              <a:rPr lang="sv-SE" b="0" dirty="0"/>
              <a:t>Filmning med återkoppling ett överlägset pedagogiskt instrument</a:t>
            </a:r>
            <a:endParaRPr lang="sv-SE" b="0" dirty="0">
              <a:cs typeface="Calibri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00" y="1828862"/>
            <a:ext cx="2925223" cy="390573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A669701-C719-3575-6D33-AC8EFCA07583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1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r>
              <a:rPr lang="sv-SE" dirty="0"/>
              <a:t>Stress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43295A9-D8D8-6B5F-E4D4-A38DD5B3E487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AC516F6-9EBE-2E77-4E99-EA88BE1B972A}"/>
              </a:ext>
            </a:extLst>
          </p:cNvPr>
          <p:cNvSpPr/>
          <p:nvPr/>
        </p:nvSpPr>
        <p:spPr>
          <a:xfrm>
            <a:off x="-150088" y="5884987"/>
            <a:ext cx="944425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93" name="AutoShape 5"/>
          <p:cNvSpPr>
            <a:spLocks noChangeArrowheads="1"/>
          </p:cNvSpPr>
          <p:nvPr/>
        </p:nvSpPr>
        <p:spPr bwMode="auto">
          <a:xfrm>
            <a:off x="2124076" y="620714"/>
            <a:ext cx="4824413" cy="5545137"/>
          </a:xfrm>
          <a:prstGeom prst="flowChartMerge">
            <a:avLst/>
          </a:prstGeom>
          <a:gradFill flip="none" rotWithShape="1">
            <a:gsLst>
              <a:gs pos="0">
                <a:srgbClr val="D1001E"/>
              </a:gs>
              <a:gs pos="50000">
                <a:srgbClr val="D1001E">
                  <a:tint val="44500"/>
                  <a:satMod val="160000"/>
                </a:srgbClr>
              </a:gs>
              <a:gs pos="100000">
                <a:srgbClr val="D1001E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 b="1" i="1">
              <a:solidFill>
                <a:schemeClr val="tx1"/>
              </a:solidFill>
            </a:endParaRPr>
          </a:p>
        </p:txBody>
      </p:sp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3276600" y="476250"/>
            <a:ext cx="2879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3348037" y="463550"/>
            <a:ext cx="27368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2339753" y="188640"/>
            <a:ext cx="46804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2800">
                <a:solidFill>
                  <a:schemeClr val="tx1"/>
                </a:solidFill>
              </a:rPr>
              <a:t>Fri tillgång till hela intellektet</a:t>
            </a: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4139952" y="5085184"/>
            <a:ext cx="864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b="1" i="1">
                <a:solidFill>
                  <a:schemeClr val="tx1"/>
                </a:solidFill>
              </a:rPr>
              <a:t>Panik</a:t>
            </a: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3707904" y="2492896"/>
            <a:ext cx="4394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2400">
                <a:solidFill>
                  <a:schemeClr val="tx1"/>
                </a:solidFill>
              </a:rPr>
              <a:t>Begränsat intellekt, tunnelseende</a:t>
            </a: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3851920" y="4077073"/>
            <a:ext cx="1600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>
                <a:solidFill>
                  <a:schemeClr val="tx1"/>
                </a:solidFill>
                <a:latin typeface="Abadi MT Condensed Extra Bold" charset="0"/>
              </a:rPr>
              <a:t>Förmörkning</a:t>
            </a: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179389" y="1173880"/>
            <a:ext cx="3095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800">
                <a:solidFill>
                  <a:schemeClr val="tx1"/>
                </a:solidFill>
              </a:rPr>
              <a:t>Samarbete, konstruktiv</a:t>
            </a: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395536" y="3140969"/>
            <a:ext cx="2817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800">
                <a:solidFill>
                  <a:schemeClr val="tx1"/>
                </a:solidFill>
              </a:rPr>
              <a:t>Destruktiv konflikthantering</a:t>
            </a:r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5220073" y="4437113"/>
            <a:ext cx="1168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2400">
                <a:solidFill>
                  <a:schemeClr val="tx1"/>
                </a:solidFill>
              </a:rPr>
              <a:t>Tystnad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516587D-DD28-E73A-99BC-9073ABCD0E9E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7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5" y="267418"/>
            <a:ext cx="7779082" cy="136297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sv-SE" sz="4900" b="1" dirty="0" err="1"/>
              <a:t>C</a:t>
            </a:r>
            <a:r>
              <a:rPr lang="sv-SE" sz="4900" dirty="0" err="1"/>
              <a:t>rew</a:t>
            </a:r>
            <a:r>
              <a:rPr lang="sv-SE" sz="4900" dirty="0"/>
              <a:t> </a:t>
            </a:r>
            <a:r>
              <a:rPr lang="sv-SE" sz="4900" b="1" dirty="0" err="1"/>
              <a:t>R</a:t>
            </a:r>
            <a:r>
              <a:rPr lang="sv-SE" sz="4900" dirty="0" err="1"/>
              <a:t>esource</a:t>
            </a:r>
            <a:r>
              <a:rPr lang="sv-SE" sz="4900" dirty="0"/>
              <a:t> </a:t>
            </a:r>
            <a:r>
              <a:rPr lang="sv-SE" sz="4900" b="1" dirty="0"/>
              <a:t>M</a:t>
            </a:r>
            <a:r>
              <a:rPr lang="sv-SE" sz="4900" dirty="0"/>
              <a:t>anagement</a:t>
            </a:r>
            <a:br>
              <a:rPr lang="sv-SE" dirty="0"/>
            </a:br>
            <a:r>
              <a:rPr lang="sv-SE" sz="2200" dirty="0"/>
              <a:t>Det välfungerande teamet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991843"/>
            <a:ext cx="8229600" cy="3600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eaLnBrk="1" hangingPunct="1"/>
            <a:r>
              <a:rPr lang="sv-SE" sz="4600" dirty="0"/>
              <a:t>Tydligt och uttalat ledarskap</a:t>
            </a:r>
          </a:p>
          <a:p>
            <a:pPr eaLnBrk="1" hangingPunct="1"/>
            <a:r>
              <a:rPr lang="sv-SE" sz="4600" dirty="0"/>
              <a:t>Gemensam kunskapsbas (riktlinjer) </a:t>
            </a:r>
          </a:p>
          <a:p>
            <a:pPr eaLnBrk="1" hangingPunct="1"/>
            <a:r>
              <a:rPr lang="sv-SE" sz="4600" dirty="0"/>
              <a:t>Tydlig arbetsfördelning </a:t>
            </a:r>
          </a:p>
          <a:p>
            <a:pPr eaLnBrk="1" hangingPunct="1"/>
            <a:r>
              <a:rPr lang="sv-SE" sz="4600" dirty="0"/>
              <a:t>Fokus på arbetsuppgiften</a:t>
            </a:r>
          </a:p>
          <a:p>
            <a:pPr eaLnBrk="1" hangingPunct="1"/>
            <a:r>
              <a:rPr lang="sv-SE" sz="4600" dirty="0"/>
              <a:t>God kommunikation</a:t>
            </a:r>
          </a:p>
          <a:p>
            <a:pPr eaLnBrk="1" hangingPunct="1"/>
            <a:r>
              <a:rPr lang="sv-SE" sz="4600" dirty="0"/>
              <a:t>Flexibilitet</a:t>
            </a:r>
          </a:p>
          <a:p>
            <a:pPr eaLnBrk="1" hangingPunct="1"/>
            <a:r>
              <a:rPr lang="sv-SE" sz="4600" dirty="0"/>
              <a:t>Initiativförmåga</a:t>
            </a:r>
          </a:p>
          <a:p>
            <a:pPr eaLnBrk="1" hangingPunct="1"/>
            <a:r>
              <a:rPr lang="sv-SE" sz="4600" dirty="0"/>
              <a:t>God stämning</a:t>
            </a:r>
          </a:p>
          <a:p>
            <a:pPr eaLnBrk="1" hangingPunct="1">
              <a:buFontTx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1FF87C6-B3B8-D748-877D-6F40BC39BCCE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55194"/>
            <a:ext cx="6829444" cy="7780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v-SE" dirty="0"/>
              <a:t>Råd till teamledaren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83219"/>
            <a:ext cx="8229600" cy="3921125"/>
          </a:xfrm>
        </p:spPr>
        <p:txBody>
          <a:bodyPr numCol="1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sv-SE" sz="3200" dirty="0"/>
              <a:t>Uttala ledarskap</a:t>
            </a:r>
          </a:p>
          <a:p>
            <a:pPr eaLnBrk="1" hangingPunct="1">
              <a:lnSpc>
                <a:spcPct val="80000"/>
              </a:lnSpc>
            </a:pPr>
            <a:r>
              <a:rPr lang="sv-SE" sz="3200" dirty="0"/>
              <a:t>Fördela arbetsuppgifter</a:t>
            </a:r>
          </a:p>
          <a:p>
            <a:pPr eaLnBrk="1" hangingPunct="1">
              <a:lnSpc>
                <a:spcPct val="80000"/>
              </a:lnSpc>
            </a:pPr>
            <a:r>
              <a:rPr lang="sv-SE" sz="3200" dirty="0"/>
              <a:t>Tänk högt </a:t>
            </a:r>
          </a:p>
          <a:p>
            <a:pPr eaLnBrk="1" hangingPunct="1">
              <a:lnSpc>
                <a:spcPct val="80000"/>
              </a:lnSpc>
            </a:pPr>
            <a:r>
              <a:rPr lang="sv-SE" sz="3200" dirty="0"/>
              <a:t>Utvärdera ofta -&gt; förmedla en plan</a:t>
            </a:r>
          </a:p>
          <a:p>
            <a:pPr eaLnBrk="1" hangingPunct="1">
              <a:lnSpc>
                <a:spcPct val="80000"/>
              </a:lnSpc>
            </a:pPr>
            <a:r>
              <a:rPr lang="sv-SE" sz="3200" dirty="0"/>
              <a:t>”Är det någon som tänker på något annat?”</a:t>
            </a:r>
          </a:p>
          <a:p>
            <a:pPr eaLnBrk="1" hangingPunct="1">
              <a:lnSpc>
                <a:spcPct val="80000"/>
              </a:lnSpc>
            </a:pPr>
            <a:r>
              <a:rPr lang="sv-SE" sz="3200" dirty="0"/>
              <a:t>Låt andra göra procedurer, intervenera vid behov</a:t>
            </a:r>
          </a:p>
          <a:p>
            <a:pPr eaLnBrk="1" hangingPunct="1">
              <a:lnSpc>
                <a:spcPct val="80000"/>
              </a:lnSpc>
            </a:pPr>
            <a:r>
              <a:rPr lang="sv-SE" sz="3200" dirty="0"/>
              <a:t>Visa uppskattning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v-SE" altLang="ja-JP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5E5872D-FD9D-CEAA-2E24-3434FBE92BC3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76697-553D-0028-36B0-EF59278C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Aktivt teammedlemskap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73299F-B0AA-4D94-5781-C747E0F21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 ansvar för</a:t>
            </a:r>
          </a:p>
          <a:p>
            <a:pPr lvl="1"/>
            <a:r>
              <a:rPr lang="sv-SE" sz="3200" dirty="0"/>
              <a:t>Rollfördelningen</a:t>
            </a:r>
          </a:p>
          <a:p>
            <a:pPr lvl="1"/>
            <a:r>
              <a:rPr lang="sv-SE" sz="3200" dirty="0"/>
              <a:t>Teamledarfunktionen</a:t>
            </a:r>
          </a:p>
          <a:p>
            <a:pPr lvl="1"/>
            <a:r>
              <a:rPr lang="sv-SE" sz="3200" dirty="0"/>
              <a:t>Den goda stämningen</a:t>
            </a:r>
          </a:p>
          <a:p>
            <a:pPr lvl="1"/>
            <a:r>
              <a:rPr lang="sv-SE" sz="3200" dirty="0"/>
              <a:t>Att ta initiativ</a:t>
            </a:r>
          </a:p>
          <a:p>
            <a:pPr lvl="1"/>
            <a:r>
              <a:rPr lang="sv-SE" sz="3200" dirty="0"/>
              <a:t>Att uppmärksamma felaktigheter</a:t>
            </a:r>
          </a:p>
          <a:p>
            <a:pPr lvl="1"/>
            <a:r>
              <a:rPr lang="sv-SE" sz="3200" dirty="0"/>
              <a:t>En fungerande kommunikation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0F1D1E4-81FD-1EEF-7384-8C1097BB0123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9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BDB60D-D378-5194-35D4-6B0483FB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3095368"/>
            <a:ext cx="8229600" cy="1143000"/>
          </a:xfrm>
        </p:spPr>
        <p:txBody>
          <a:bodyPr/>
          <a:lstStyle/>
          <a:p>
            <a:r>
              <a:rPr lang="sv-SE" dirty="0"/>
              <a:t>SBAR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56D9A71-EDCB-540D-F72B-2F5F4A6B831A}"/>
              </a:ext>
            </a:extLst>
          </p:cNvPr>
          <p:cNvSpPr txBox="1"/>
          <p:nvPr/>
        </p:nvSpPr>
        <p:spPr>
          <a:xfrm>
            <a:off x="7453424" y="6581001"/>
            <a:ext cx="463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971800" algn="ctr"/>
                <a:tab pos="5943600" algn="r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CEPS </a:t>
            </a:r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Sverige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7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72CA59CBD7684E909DFCA2D32C95A9" ma:contentTypeVersion="3" ma:contentTypeDescription="Skapa ett nytt dokument." ma:contentTypeScope="" ma:versionID="5aff682bf5a910039f47672e0e51e875">
  <xsd:schema xmlns:xsd="http://www.w3.org/2001/XMLSchema" xmlns:xs="http://www.w3.org/2001/XMLSchema" xmlns:p="http://schemas.microsoft.com/office/2006/metadata/properties" xmlns:ns2="247fd7bf-9180-4cae-8c84-b51d814a14d0" targetNamespace="http://schemas.microsoft.com/office/2006/metadata/properties" ma:root="true" ma:fieldsID="a046cc8eb624d3ebfefd2b024a73b4da" ns2:_="">
    <xsd:import namespace="247fd7bf-9180-4cae-8c84-b51d814a14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fd7bf-9180-4cae-8c84-b51d814a1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CFC138-6DEB-4DF6-8DA9-729B1C22B69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7fd7bf-9180-4cae-8c84-b51d814a14d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A7AC40-A5B7-46B2-BBC4-DB2047148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fd7bf-9180-4cae-8c84-b51d814a14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FD3942-724B-4CE0-BBFF-79C13E7AF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226</Words>
  <Application>Microsoft Office PowerPoint</Application>
  <PresentationFormat>Bildspel på skärmen (4:3)</PresentationFormat>
  <Paragraphs>70</Paragraphs>
  <Slides>13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Abadi MT Condensed Extra Bold</vt:lpstr>
      <vt:lpstr>Arial</vt:lpstr>
      <vt:lpstr>Arial Black</vt:lpstr>
      <vt:lpstr>Calibri</vt:lpstr>
      <vt:lpstr>Times New Roman</vt:lpstr>
      <vt:lpstr>Office-tema</vt:lpstr>
      <vt:lpstr>PowerPoint-presentation</vt:lpstr>
      <vt:lpstr>Syfte med kursen</vt:lpstr>
      <vt:lpstr>CEPS</vt:lpstr>
      <vt:lpstr>Stress</vt:lpstr>
      <vt:lpstr>PowerPoint-presentation</vt:lpstr>
      <vt:lpstr>Crew Resource Management Det välfungerande teamet</vt:lpstr>
      <vt:lpstr>Råd till teamledaren</vt:lpstr>
      <vt:lpstr>Aktivt teammedlemskap</vt:lpstr>
      <vt:lpstr>SBAR</vt:lpstr>
      <vt:lpstr>SBAR</vt:lpstr>
      <vt:lpstr>PowerPoint-presentation</vt:lpstr>
      <vt:lpstr>Regler för kursdagen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 Borgström</dc:creator>
  <cp:lastModifiedBy>Mia Wede</cp:lastModifiedBy>
  <cp:revision>27</cp:revision>
  <dcterms:created xsi:type="dcterms:W3CDTF">2018-09-25T16:48:18Z</dcterms:created>
  <dcterms:modified xsi:type="dcterms:W3CDTF">2025-10-10T23:37:13Z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0x0101007172CA59CBD7684E909DFCA2D32C95A9</vt:lpwstr>
  </property>
</Properties>
</file>